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728062"/>
          <a:ext cx="11305256" cy="2057400"/>
        </p:xfrm>
        <a:graphic>
          <a:graphicData uri="http://schemas.openxmlformats.org/drawingml/2006/table">
            <a:tbl>
              <a:tblPr firstRow="1" firstCol="1" bandRow="1"/>
              <a:tblGrid>
                <a:gridCol w="1800200">
                  <a:extLst>
                    <a:ext uri="{9D8B030D-6E8A-4147-A177-3AD203B41FA5}">
                      <a16:colId xmlns:a16="http://schemas.microsoft.com/office/drawing/2014/main" val="244962795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4118683218"/>
                    </a:ext>
                  </a:extLst>
                </a:gridCol>
                <a:gridCol w="7272808">
                  <a:extLst>
                    <a:ext uri="{9D8B030D-6E8A-4147-A177-3AD203B41FA5}">
                      <a16:colId xmlns:a16="http://schemas.microsoft.com/office/drawing/2014/main" val="2420479223"/>
                    </a:ext>
                  </a:extLst>
                </a:gridCol>
              </a:tblGrid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00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altLang="zh-CN" sz="28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3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0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spending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outdoors.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coast.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640378"/>
                  </a:ext>
                </a:extLst>
              </a:tr>
            </a:tbl>
          </a:graphicData>
        </a:graphic>
      </p:graphicFrame>
      <p:pic>
        <p:nvPicPr>
          <p:cNvPr id="6" name="fb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50456"/>
            <a:ext cx="943710" cy="1224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6501" y="1551656"/>
            <a:ext cx="4619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smtClean="0">
                <a:latin typeface="Times New Roman"/>
                <a:ea typeface="宋体"/>
              </a:rPr>
              <a:t>A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697517"/>
            <a:ext cx="11485848" cy="397031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根据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“I enjoy spending time outdoors. I want to help protect animals that live near the coast.”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可知，本喜欢户外工作，想帮助保护海岸边的动物。选项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A</a:t>
            </a:r>
            <a:r>
              <a:rPr lang="en-US" altLang="zh-CN" sz="3000" b="1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海龟保护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　这个项目是关于拯救海龟产卵的海滩。志愿者帮助清理海滩，并且保护海龟蛋免受可能吃掉它们的动物的伤害。对于那些喜欢在海边工作的人来说，这是一个很好的项目。</a:t>
            </a:r>
            <a:r>
              <a:rPr lang="en-US" altLang="zh-CN" sz="3000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与之匹配。故选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104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9" y="752524"/>
            <a:ext cx="11390339" cy="1625556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4699059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北京市北京师范大学附属中学期中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07275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是一篇应用文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主要介绍了四种动物保护项目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并根据三名同学的喜好推荐合适的动物保护项目。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589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48016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推荐最合适的动物保护项目，并将所对应的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选项填在相应位置上（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04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82061" y="943704"/>
          <a:ext cx="11233247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233247">
                  <a:extLst>
                    <a:ext uri="{9D8B030D-6E8A-4147-A177-3AD203B41FA5}">
                      <a16:colId xmlns:a16="http://schemas.microsoft.com/office/drawing/2014/main" val="314608753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Turtle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saving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turtles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turtle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41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58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65882" y="866304"/>
          <a:ext cx="11233247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233247">
                  <a:extLst>
                    <a:ext uri="{9D8B030D-6E8A-4147-A177-3AD203B41FA5}">
                      <a16:colId xmlns:a16="http://schemas.microsoft.com/office/drawing/2014/main" val="3146087538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12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saved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situations.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941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260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35149" y="991269"/>
          <a:ext cx="11305256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73953858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Penguin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Rescue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penguins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Antarctica.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penguins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climate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change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harms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because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meaningful.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064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6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991269"/>
          <a:ext cx="11305256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73953858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Protection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Volunteers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enough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protect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0641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19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725317"/>
          <a:ext cx="11305256" cy="2057400"/>
        </p:xfrm>
        <a:graphic>
          <a:graphicData uri="http://schemas.openxmlformats.org/drawingml/2006/table">
            <a:tbl>
              <a:tblPr firstRow="1" firstCol="1" bandRow="1"/>
              <a:tblGrid>
                <a:gridCol w="1584176">
                  <a:extLst>
                    <a:ext uri="{9D8B030D-6E8A-4147-A177-3AD203B41FA5}">
                      <a16:colId xmlns:a16="http://schemas.microsoft.com/office/drawing/2014/main" val="244962795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4118683218"/>
                    </a:ext>
                  </a:extLst>
                </a:gridCol>
                <a:gridCol w="8136904">
                  <a:extLst>
                    <a:ext uri="{9D8B030D-6E8A-4147-A177-3AD203B41FA5}">
                      <a16:colId xmlns:a16="http://schemas.microsoft.com/office/drawing/2014/main" val="2420479223"/>
                    </a:ext>
                  </a:extLst>
                </a:gridCol>
              </a:tblGrid>
              <a:tr h="17161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00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altLang="zh-CN" sz="30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3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0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30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helping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faraway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places.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261794"/>
                  </a:ext>
                </a:extLst>
              </a:tr>
            </a:tbl>
          </a:graphicData>
        </a:graphic>
      </p:graphicFrame>
      <p:pic>
        <p:nvPicPr>
          <p:cNvPr id="7" name="fb1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1433399"/>
            <a:ext cx="792088" cy="1096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6654" y="1508150"/>
            <a:ext cx="4619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000" smtClean="0">
                <a:latin typeface="Times New Roman"/>
                <a:ea typeface="宋体"/>
              </a:rPr>
              <a:t>C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729543"/>
            <a:ext cx="11485848" cy="397031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根据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“I’m interested in helping animals that live in faraway places. I don’t mind cold weather.”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可知，杰克希望帮助遥远地区的动物，而且不介意寒冷的天气。选项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C</a:t>
            </a:r>
            <a:r>
              <a:rPr lang="en-US" altLang="zh-CN" sz="3000" b="1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企鹅救援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　这个项目帮助南极洲的企鹅。志愿者观察企鹅，了解气候变化如何危害它们的家园。由于天气寒冷，这是一项艰苦的工作，但也很有意义。</a:t>
            </a:r>
            <a:r>
              <a:rPr lang="en-US" altLang="zh-CN" sz="3000" b="1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与之匹配。故选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742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811577"/>
          <a:ext cx="1130525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val="244962795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118683218"/>
                    </a:ext>
                  </a:extLst>
                </a:gridCol>
                <a:gridCol w="7272808">
                  <a:extLst>
                    <a:ext uri="{9D8B030D-6E8A-4147-A177-3AD203B41FA5}">
                      <a16:colId xmlns:a16="http://schemas.microsoft.com/office/drawing/2014/main" val="2420479223"/>
                    </a:ext>
                  </a:extLst>
                </a:gridCol>
              </a:tblGrid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3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2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altLang="zh-CN" sz="32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3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Emma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32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safe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times.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0557" marR="30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495157"/>
                  </a:ext>
                </a:extLst>
              </a:tr>
            </a:tbl>
          </a:graphicData>
        </a:graphic>
      </p:graphicFrame>
      <p:pic>
        <p:nvPicPr>
          <p:cNvPr id="8" name="fb1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56277"/>
            <a:ext cx="1107763" cy="13969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15896" y="1655049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smtClean="0">
                <a:latin typeface="Times New Roman"/>
                <a:ea typeface="宋体"/>
              </a:rPr>
              <a:t>B</a:t>
            </a:r>
            <a:endParaRPr lang="zh-CN" altLang="en-US" sz="3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968602"/>
            <a:ext cx="11485848" cy="369331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根据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“I want to work with big animals and make sure they are safe and cared for after going through hard times.”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可知，艾玛想要和大型动物共事。选项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B</a:t>
            </a:r>
            <a:r>
              <a:rPr lang="en-US" altLang="zh-CN" sz="3000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z="3000" b="1">
                <a:solidFill>
                  <a:srgbClr val="FF0000"/>
                </a:solidFill>
                <a:ea typeface="黑体"/>
                <a:cs typeface="Times New Roman"/>
              </a:rPr>
              <a:t>大象关爱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　这个项目为大象提供了一个安全的生活场所。志愿者帮助喂养和照顾它们，确保它们健康快乐。对于那些想帮助从困境中被拯救出来的大型动物的人来说，这是一个很好的项目。</a:t>
            </a:r>
            <a:r>
              <a:rPr lang="en-US" altLang="zh-CN" sz="3000" b="1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3000" b="1">
                <a:solidFill>
                  <a:srgbClr val="FF0000"/>
                </a:solidFill>
                <a:cs typeface="Times New Roman"/>
              </a:rPr>
              <a:t>与之匹配。故选</a:t>
            </a:r>
            <a:r>
              <a:rPr lang="en-US" altLang="zh-CN" sz="3000" b="1">
                <a:solidFill>
                  <a:srgbClr val="FF0000"/>
                </a:solidFill>
                <a:cs typeface="Times New Roman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147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464</Words>
  <Application>Microsoft Office PowerPoint</Application>
  <PresentationFormat>自定义</PresentationFormat>
  <Paragraphs>29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